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anrope" panose="020B0604020202020204" charset="0"/>
      <p:regular r:id="rId13"/>
    </p:embeddedFont>
    <p:embeddedFont>
      <p:font typeface="Prata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0515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Wine Quality Prediction using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Data-driven approach to evaluate wine quality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Presented by:</a:t>
            </a:r>
          </a:p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Ankam Sai Anirudh [RA2311026010087]</a:t>
            </a:r>
          </a:p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Atharva Bhutada [RA2311026010089]</a:t>
            </a:r>
          </a:p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Vansh Agrawal [RA2311026010120]</a:t>
            </a:r>
          </a:p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Shashwat Sharma [RA2311026010121]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2310E7-47B8-9E66-8744-425BE6D216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820" y="516850"/>
            <a:ext cx="2349460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LOOKING AHEAD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657820" y="998339"/>
            <a:ext cx="6237923" cy="587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Scope &amp; Conclusion</a:t>
            </a:r>
            <a:endParaRPr lang="en-US" sz="3700" dirty="0"/>
          </a:p>
        </p:txBody>
      </p:sp>
      <p:sp>
        <p:nvSpPr>
          <p:cNvPr id="4" name="Shape 2"/>
          <p:cNvSpPr/>
          <p:nvPr/>
        </p:nvSpPr>
        <p:spPr>
          <a:xfrm>
            <a:off x="657820" y="1867614"/>
            <a:ext cx="6563439" cy="1692473"/>
          </a:xfrm>
          <a:prstGeom prst="roundRect">
            <a:avLst>
              <a:gd name="adj" fmla="val 1666"/>
            </a:avLst>
          </a:prstGeom>
          <a:solidFill>
            <a:srgbClr val="212326"/>
          </a:solidFill>
          <a:ln w="22860">
            <a:solidFill>
              <a:srgbClr val="595B5E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80680" y="1890474"/>
            <a:ext cx="6517719" cy="563880"/>
          </a:xfrm>
          <a:prstGeom prst="roundRect">
            <a:avLst>
              <a:gd name="adj" fmla="val 135"/>
            </a:avLst>
          </a:prstGeom>
          <a:solidFill>
            <a:srgbClr val="404245"/>
          </a:solidFill>
          <a:ln/>
        </p:spPr>
      </p:sp>
      <p:sp>
        <p:nvSpPr>
          <p:cNvPr id="6" name="Text 4"/>
          <p:cNvSpPr/>
          <p:nvPr/>
        </p:nvSpPr>
        <p:spPr>
          <a:xfrm>
            <a:off x="3798570" y="1996202"/>
            <a:ext cx="28194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68561" y="2642235"/>
            <a:ext cx="2349460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Deep Learning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68561" y="3048595"/>
            <a:ext cx="614195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Explore neural networks for even higher accuracy.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7409140" y="1867614"/>
            <a:ext cx="6563439" cy="1692473"/>
          </a:xfrm>
          <a:prstGeom prst="roundRect">
            <a:avLst>
              <a:gd name="adj" fmla="val 1666"/>
            </a:avLst>
          </a:prstGeom>
          <a:solidFill>
            <a:srgbClr val="212326"/>
          </a:solidFill>
          <a:ln w="22860">
            <a:solidFill>
              <a:srgbClr val="595B5E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432000" y="1890474"/>
            <a:ext cx="6517719" cy="563880"/>
          </a:xfrm>
          <a:prstGeom prst="roundRect">
            <a:avLst>
              <a:gd name="adj" fmla="val 135"/>
            </a:avLst>
          </a:prstGeom>
          <a:solidFill>
            <a:srgbClr val="404245"/>
          </a:solidFill>
          <a:ln/>
        </p:spPr>
      </p:sp>
      <p:sp>
        <p:nvSpPr>
          <p:cNvPr id="11" name="Text 9"/>
          <p:cNvSpPr/>
          <p:nvPr/>
        </p:nvSpPr>
        <p:spPr>
          <a:xfrm>
            <a:off x="10549890" y="1996202"/>
            <a:ext cx="28194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619881" y="2642235"/>
            <a:ext cx="2886670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Application Development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19881" y="3048595"/>
            <a:ext cx="614195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Deploy as a web/mobile app for wineries.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657820" y="3747968"/>
            <a:ext cx="6563439" cy="1692473"/>
          </a:xfrm>
          <a:prstGeom prst="roundRect">
            <a:avLst>
              <a:gd name="adj" fmla="val 1666"/>
            </a:avLst>
          </a:prstGeom>
          <a:solidFill>
            <a:srgbClr val="212326"/>
          </a:solidFill>
          <a:ln w="22860">
            <a:solidFill>
              <a:srgbClr val="595B5E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80680" y="3770828"/>
            <a:ext cx="6517719" cy="563880"/>
          </a:xfrm>
          <a:prstGeom prst="roundRect">
            <a:avLst>
              <a:gd name="adj" fmla="val 135"/>
            </a:avLst>
          </a:prstGeom>
          <a:solidFill>
            <a:srgbClr val="404245"/>
          </a:solidFill>
          <a:ln/>
        </p:spPr>
      </p:sp>
      <p:sp>
        <p:nvSpPr>
          <p:cNvPr id="16" name="Text 14"/>
          <p:cNvSpPr/>
          <p:nvPr/>
        </p:nvSpPr>
        <p:spPr>
          <a:xfrm>
            <a:off x="3798570" y="3876556"/>
            <a:ext cx="28194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68561" y="4522589"/>
            <a:ext cx="2349460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IoT Integration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868561" y="4928949"/>
            <a:ext cx="614195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Real-time quality checks with smart sensors.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7409140" y="3747968"/>
            <a:ext cx="6563439" cy="1692473"/>
          </a:xfrm>
          <a:prstGeom prst="roundRect">
            <a:avLst>
              <a:gd name="adj" fmla="val 1666"/>
            </a:avLst>
          </a:prstGeom>
          <a:solidFill>
            <a:srgbClr val="212326"/>
          </a:solidFill>
          <a:ln w="22860">
            <a:solidFill>
              <a:srgbClr val="595B5E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432000" y="3770828"/>
            <a:ext cx="6517719" cy="563880"/>
          </a:xfrm>
          <a:prstGeom prst="roundRect">
            <a:avLst>
              <a:gd name="adj" fmla="val 135"/>
            </a:avLst>
          </a:prstGeom>
          <a:solidFill>
            <a:srgbClr val="404245"/>
          </a:solidFill>
          <a:ln/>
        </p:spPr>
      </p:sp>
      <p:sp>
        <p:nvSpPr>
          <p:cNvPr id="21" name="Text 19"/>
          <p:cNvSpPr/>
          <p:nvPr/>
        </p:nvSpPr>
        <p:spPr>
          <a:xfrm>
            <a:off x="10549890" y="3876556"/>
            <a:ext cx="28194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619881" y="4522589"/>
            <a:ext cx="2349460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Expand Scope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7619881" y="4928949"/>
            <a:ext cx="614195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Apply to other beverages beyond wine.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657820" y="5745798"/>
            <a:ext cx="13314759" cy="31075"/>
          </a:xfrm>
          <a:prstGeom prst="rect">
            <a:avLst/>
          </a:prstGeom>
          <a:solidFill>
            <a:srgbClr val="BDA189">
              <a:alpha val="5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39760" y="6270188"/>
            <a:ext cx="281940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Conclusion: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939760" y="6904553"/>
            <a:ext cx="13032819" cy="60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Machine learning offers an </a:t>
            </a:r>
            <a:r>
              <a:rPr lang="en-US" sz="1450" dirty="0">
                <a:solidFill>
                  <a:schemeClr val="bg1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efficient, accurate, and scalable </a:t>
            </a: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solution for predicting wine quality, significantly reducing subjectivity and human error. This innovative approach has the potential to transform quality control across the entire beverage industry.</a:t>
            </a:r>
            <a:endParaRPr lang="en-US" sz="1450" dirty="0"/>
          </a:p>
        </p:txBody>
      </p:sp>
      <p:sp>
        <p:nvSpPr>
          <p:cNvPr id="27" name="Shape 25"/>
          <p:cNvSpPr/>
          <p:nvPr/>
        </p:nvSpPr>
        <p:spPr>
          <a:xfrm>
            <a:off x="657820" y="5988248"/>
            <a:ext cx="22860" cy="1729264"/>
          </a:xfrm>
          <a:prstGeom prst="rect">
            <a:avLst/>
          </a:prstGeom>
          <a:solidFill>
            <a:srgbClr val="84482D"/>
          </a:solidFill>
          <a:ln/>
        </p:spPr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974E866-D049-30AC-7D19-D004FE65F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800" y="391120"/>
            <a:ext cx="1940123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</a:t>
            </a:r>
            <a:endParaRPr lang="en-US" sz="1400" dirty="0"/>
          </a:p>
        </p:txBody>
      </p:sp>
      <p:sp>
        <p:nvSpPr>
          <p:cNvPr id="3" name="Text 1"/>
          <p:cNvSpPr/>
          <p:nvPr/>
        </p:nvSpPr>
        <p:spPr>
          <a:xfrm>
            <a:off x="497800" y="755571"/>
            <a:ext cx="6571536" cy="444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Abstract: Enhancing Wine Assessment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97800" y="1541383"/>
            <a:ext cx="6643926" cy="455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project automates wine quality assessment using machine learning. We predict quality based on chemical properties.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97800" y="2124670"/>
            <a:ext cx="6643926" cy="455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approach offers a data-driven, objective method, reducing reliance on subjective human tasting panels.</a:t>
            </a:r>
            <a:endParaRPr lang="en-US" sz="11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6294" y="863292"/>
            <a:ext cx="6643926" cy="5733889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324326" y="7170679"/>
            <a:ext cx="13634799" cy="25360"/>
          </a:xfrm>
          <a:prstGeom prst="rect">
            <a:avLst/>
          </a:prstGeom>
          <a:solidFill>
            <a:srgbClr val="BDA189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324326" y="7409315"/>
            <a:ext cx="1778198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Objective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324326" y="7844965"/>
            <a:ext cx="13634799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Predict wine quality based on chemical properties, leveraging ML for efficiency and precision in the food &amp; beverage industry.</a:t>
            </a:r>
            <a:endParaRPr lang="en-US" sz="11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2C8D98-1DE5-27C0-0EBA-ACA691325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16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IT MATTERS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602819"/>
            <a:ext cx="100066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Introduction: The Need for Precision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790" y="2651760"/>
            <a:ext cx="6407944" cy="2164675"/>
          </a:xfrm>
          <a:prstGeom prst="roundRect">
            <a:avLst>
              <a:gd name="adj" fmla="val 1572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2651760"/>
            <a:ext cx="121920" cy="2164675"/>
          </a:xfrm>
          <a:prstGeom prst="roundRect">
            <a:avLst>
              <a:gd name="adj" fmla="val 27907"/>
            </a:avLst>
          </a:prstGeom>
          <a:solidFill>
            <a:srgbClr val="84482D"/>
          </a:solidFill>
          <a:ln/>
        </p:spPr>
      </p:sp>
      <p:sp>
        <p:nvSpPr>
          <p:cNvPr id="6" name="Text 4"/>
          <p:cNvSpPr/>
          <p:nvPr/>
        </p:nvSpPr>
        <p:spPr>
          <a:xfrm>
            <a:off x="1173004" y="2909054"/>
            <a:ext cx="543758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is Wine Quality Prediction?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173004" y="3470434"/>
            <a:ext cx="57714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Using data science to assign a quality score to wine based on its measurable chemical composition.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651760"/>
            <a:ext cx="6408063" cy="2164675"/>
          </a:xfrm>
          <a:prstGeom prst="roundRect">
            <a:avLst>
              <a:gd name="adj" fmla="val 1572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28548" y="2651760"/>
            <a:ext cx="121920" cy="2164675"/>
          </a:xfrm>
          <a:prstGeom prst="roundRect">
            <a:avLst>
              <a:gd name="adj" fmla="val 27907"/>
            </a:avLst>
          </a:prstGeom>
          <a:solidFill>
            <a:srgbClr val="84482D"/>
          </a:solidFill>
          <a:ln/>
        </p:spPr>
      </p:sp>
      <p:sp>
        <p:nvSpPr>
          <p:cNvPr id="10" name="Text 8"/>
          <p:cNvSpPr/>
          <p:nvPr/>
        </p:nvSpPr>
        <p:spPr>
          <a:xfrm>
            <a:off x="7807762" y="290905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it's Crucial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807762" y="3470434"/>
            <a:ext cx="577155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Ensures consistent product quality, optimizes production, and meets consumer expectations in the competitive beverage market.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043249"/>
            <a:ext cx="6407944" cy="2164675"/>
          </a:xfrm>
          <a:prstGeom prst="roundRect">
            <a:avLst>
              <a:gd name="adj" fmla="val 1572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93790" y="5043249"/>
            <a:ext cx="121920" cy="2164675"/>
          </a:xfrm>
          <a:prstGeom prst="roundRect">
            <a:avLst>
              <a:gd name="adj" fmla="val 27907"/>
            </a:avLst>
          </a:prstGeom>
          <a:solidFill>
            <a:srgbClr val="84482D"/>
          </a:solidFill>
          <a:ln/>
        </p:spPr>
      </p:sp>
      <p:sp>
        <p:nvSpPr>
          <p:cNvPr id="14" name="Text 12"/>
          <p:cNvSpPr/>
          <p:nvPr/>
        </p:nvSpPr>
        <p:spPr>
          <a:xfrm>
            <a:off x="1173004" y="5300543"/>
            <a:ext cx="478750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 of Manual Testing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1173004" y="5861923"/>
            <a:ext cx="57714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Time-consuming, subjective, prone to human error, and inconsistent across different tasters.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043249"/>
            <a:ext cx="6408063" cy="2164675"/>
          </a:xfrm>
          <a:prstGeom prst="roundRect">
            <a:avLst>
              <a:gd name="adj" fmla="val 1572"/>
            </a:avLst>
          </a:prstGeom>
          <a:solidFill>
            <a:srgbClr val="212326"/>
          </a:solidFill>
          <a:ln w="30480">
            <a:solidFill>
              <a:srgbClr val="595B5E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428548" y="5043249"/>
            <a:ext cx="121920" cy="2164675"/>
          </a:xfrm>
          <a:prstGeom prst="roundRect">
            <a:avLst>
              <a:gd name="adj" fmla="val 27907"/>
            </a:avLst>
          </a:prstGeom>
          <a:solidFill>
            <a:srgbClr val="84482D"/>
          </a:solidFill>
          <a:ln/>
        </p:spPr>
      </p:sp>
      <p:sp>
        <p:nvSpPr>
          <p:cNvPr id="18" name="Text 16"/>
          <p:cNvSpPr/>
          <p:nvPr/>
        </p:nvSpPr>
        <p:spPr>
          <a:xfrm>
            <a:off x="7807762" y="530054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ML to the Rescue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7807762" y="5861923"/>
            <a:ext cx="577155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Machine learning provides an objective, rapid, and scalable method to improve accuracy and consistency in quality assessment.</a:t>
            </a: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FE2D7A7-EC35-542A-6BD8-65FC9AD65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2501"/>
            <a:ext cx="35611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CORE CHALLENGE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15436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Problem Statement: Beyond Subjectivity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6280190" y="3556516"/>
            <a:ext cx="3501509" cy="3455432"/>
          </a:xfrm>
          <a:prstGeom prst="roundRect">
            <a:avLst>
              <a:gd name="adj" fmla="val 985"/>
            </a:avLst>
          </a:prstGeom>
          <a:solidFill>
            <a:srgbClr val="450707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004" y="3858578"/>
            <a:ext cx="354330" cy="2834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88148" y="3840004"/>
            <a:ext cx="2466737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Traditional Assessment Limitations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088148" y="5129808"/>
            <a:ext cx="24667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Time-consuming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088148" y="5572006"/>
            <a:ext cx="24667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Highly subjective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088148" y="6014204"/>
            <a:ext cx="24667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Inconsistent results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088148" y="6456402"/>
            <a:ext cx="24667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Labor-intensive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10342721" y="3505438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industry needs </a:t>
            </a:r>
            <a:r>
              <a:rPr lang="en-US" sz="1750" dirty="0">
                <a:solidFill>
                  <a:srgbClr val="1D1D1B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automated, data-driven solutions</a:t>
            </a: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for reliable quality control. This is where machine learning shines.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10342721" y="5161121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goal: Develop an ML model to classify/predict wine quality using measurable chemical features, ensuring precision and efficiency.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5D065A2-3476-3B2D-8EC2-E521D8BD9A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084" y="526494"/>
            <a:ext cx="2393275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FOUNDATION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670084" y="1017032"/>
            <a:ext cx="7947660" cy="598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Dataset: The Chemical Fingerprint</a:t>
            </a:r>
            <a:endParaRPr lang="en-US" sz="3750" dirty="0"/>
          </a:p>
        </p:txBody>
      </p:sp>
      <p:sp>
        <p:nvSpPr>
          <p:cNvPr id="4" name="Text 2"/>
          <p:cNvSpPr/>
          <p:nvPr/>
        </p:nvSpPr>
        <p:spPr>
          <a:xfrm>
            <a:off x="670084" y="2074783"/>
            <a:ext cx="7787283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model is built on a rich </a:t>
            </a:r>
            <a:r>
              <a:rPr lang="en-US" sz="15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CSV dataset</a:t>
            </a: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detailing the chemical properties of wine samples.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70084" y="2859524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Each entry includes a comprehensive set of features: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70084" y="3338036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Fixed Acidity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70084" y="3711178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Volatile Acidity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70084" y="4084320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Citric Acid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670084" y="4457462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Residual Sugars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670084" y="4830604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Chlorides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670084" y="5203746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Free Sulfur Dioxide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670084" y="5576888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Total Sulfur Dioxide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670084" y="5950029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Density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670084" y="6323171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pH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670084" y="6696313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Sulphates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670084" y="7069455"/>
            <a:ext cx="778728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Alcohol</a:t>
            </a:r>
            <a:endParaRPr lang="en-US" sz="150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1950" y="2117884"/>
            <a:ext cx="5035868" cy="5035867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8931950" y="7369135"/>
            <a:ext cx="5035868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D1D1B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Quality</a:t>
            </a: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is our target variable, the ultimate output of our prediction model.</a:t>
            </a:r>
            <a:endParaRPr lang="en-US" sz="15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5255D78-702B-17FD-99F5-BAD135194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5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TOOLKIT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346359"/>
            <a:ext cx="63541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Technologies &amp; Models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95299"/>
            <a:ext cx="680442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3592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84964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core programming language for development.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395299"/>
            <a:ext cx="680442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56884" y="33592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Jupyter Notebook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56884" y="384964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Interactive environment for rapid prototyping and analysis.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66178"/>
            <a:ext cx="680442" cy="68044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3790" y="5630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Libraries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93790" y="6120527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Pandas, NumPy, Matplotlib, Seaborn, Scikit-learn for data handling, visualization, and ML.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666178"/>
            <a:ext cx="680442" cy="68044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56884" y="5630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ML Models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456884" y="6120527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Logistic Regression, Random Forest, Decision Tree, Support Vector Machines.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793790" y="71014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These tools enable robust data processing, model training, and performance evaluation.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8C41A3A-A74C-1CFB-5A64-8B918EB299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176331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VISUALIZING INSIGHTS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396835" y="602337"/>
            <a:ext cx="39714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Analysis &amp; Visualization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1254204"/>
            <a:ext cx="6780014" cy="345650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2840831" y="4710708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AB5D3A"/>
          </a:solidFill>
          <a:ln/>
        </p:spPr>
      </p:sp>
      <p:sp>
        <p:nvSpPr>
          <p:cNvPr id="6" name="Text 3"/>
          <p:cNvSpPr/>
          <p:nvPr/>
        </p:nvSpPr>
        <p:spPr>
          <a:xfrm>
            <a:off x="3015139" y="4710708"/>
            <a:ext cx="695444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Quality Score</a:t>
            </a:r>
            <a:endParaRPr lang="en-US" sz="850" dirty="0"/>
          </a:p>
        </p:txBody>
      </p:sp>
      <p:sp>
        <p:nvSpPr>
          <p:cNvPr id="7" name="Shape 4"/>
          <p:cNvSpPr/>
          <p:nvPr/>
        </p:nvSpPr>
        <p:spPr>
          <a:xfrm>
            <a:off x="3862983" y="4710708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D8A48D"/>
          </a:solidFill>
          <a:ln/>
        </p:spPr>
      </p:sp>
      <p:sp>
        <p:nvSpPr>
          <p:cNvPr id="8" name="Text 5"/>
          <p:cNvSpPr/>
          <p:nvPr/>
        </p:nvSpPr>
        <p:spPr>
          <a:xfrm>
            <a:off x="4037290" y="4710708"/>
            <a:ext cx="890826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Number of Wines</a:t>
            </a:r>
            <a:endParaRPr lang="en-US" sz="850" dirty="0"/>
          </a:p>
        </p:txBody>
      </p:sp>
      <p:sp>
        <p:nvSpPr>
          <p:cNvPr id="9" name="Text 6"/>
          <p:cNvSpPr/>
          <p:nvPr/>
        </p:nvSpPr>
        <p:spPr>
          <a:xfrm>
            <a:off x="396835" y="5178504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Distribution of Wine Quality: Most wines fall within the average quality range (5-6).</a:t>
            </a:r>
            <a:endParaRPr lang="en-US" sz="850" dirty="0"/>
          </a:p>
        </p:txBody>
      </p:sp>
      <p:sp>
        <p:nvSpPr>
          <p:cNvPr id="11" name="Text 7"/>
          <p:cNvSpPr/>
          <p:nvPr/>
        </p:nvSpPr>
        <p:spPr>
          <a:xfrm>
            <a:off x="8886485" y="7454349"/>
            <a:ext cx="5077993" cy="263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Alcohol vs. Quality: Higher alcohol content tends to correlate with higher quality scores.</a:t>
            </a:r>
            <a:endParaRPr lang="en-US" sz="8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386" y="602337"/>
            <a:ext cx="6780014" cy="678001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461171" y="15378232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Feature Correlation: Heatmap reveals strong relationships between specific chemical properties.</a:t>
            </a:r>
            <a:endParaRPr lang="en-US" sz="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51B5F82-0F6B-03AB-D63A-D4EEFFE0D4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615" y="573286"/>
            <a:ext cx="3093601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EVIDENCE &amp; METRICS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729615" y="1107519"/>
            <a:ext cx="7052548" cy="651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Comparison &amp; Performance</a:t>
            </a:r>
            <a:endParaRPr lang="en-US" sz="4100" dirty="0"/>
          </a:p>
        </p:txBody>
      </p:sp>
      <p:sp>
        <p:nvSpPr>
          <p:cNvPr id="4" name="Shape 2"/>
          <p:cNvSpPr/>
          <p:nvPr/>
        </p:nvSpPr>
        <p:spPr>
          <a:xfrm>
            <a:off x="729615" y="2071688"/>
            <a:ext cx="13171170" cy="2410301"/>
          </a:xfrm>
          <a:prstGeom prst="roundRect">
            <a:avLst>
              <a:gd name="adj" fmla="val 129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37235" y="2079308"/>
            <a:ext cx="13154501" cy="5987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47142" y="2211943"/>
            <a:ext cx="39635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Time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335310" y="2211943"/>
            <a:ext cx="395978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Hours/Days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719667" y="2211943"/>
            <a:ext cx="39635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Seconds/Minutes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37235" y="2678073"/>
            <a:ext cx="13154501" cy="5987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47142" y="2810708"/>
            <a:ext cx="39635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Subjectivity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335310" y="2810708"/>
            <a:ext cx="395978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719667" y="2810708"/>
            <a:ext cx="39635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37235" y="3276838"/>
            <a:ext cx="13154501" cy="5987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47142" y="3409474"/>
            <a:ext cx="39635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Consistency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35310" y="3409474"/>
            <a:ext cx="395978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Variable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719667" y="3409474"/>
            <a:ext cx="39635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37235" y="3875603"/>
            <a:ext cx="13154501" cy="5987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47142" y="4008239"/>
            <a:ext cx="39635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Cost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335310" y="4008239"/>
            <a:ext cx="395978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 (labor, travel)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719667" y="4008239"/>
            <a:ext cx="39635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Lower (initial setup)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29615" y="4716423"/>
            <a:ext cx="13171170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D1D1B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ML models offer significant advantages</a:t>
            </a: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over traditional methods in speed, consistency, and cost-effectiveness.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29615" y="5284351"/>
            <a:ext cx="13171170" cy="1811536"/>
          </a:xfrm>
          <a:prstGeom prst="roundRect">
            <a:avLst>
              <a:gd name="adj" fmla="val 172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737235" y="5291971"/>
            <a:ext cx="13155930" cy="5987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945713" y="5424607"/>
            <a:ext cx="28682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Logistic Regression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238506" y="5424607"/>
            <a:ext cx="28644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0.72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527488" y="5424607"/>
            <a:ext cx="28644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0.70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816471" y="5424607"/>
            <a:ext cx="28682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0.71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37235" y="5890736"/>
            <a:ext cx="13155930" cy="5987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945713" y="6023372"/>
            <a:ext cx="28682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Decision Tree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238506" y="6023372"/>
            <a:ext cx="28644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0.76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527488" y="6023372"/>
            <a:ext cx="28644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0.75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816471" y="6023372"/>
            <a:ext cx="28682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0.75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7235" y="6489502"/>
            <a:ext cx="13155930" cy="5987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945713" y="6622137"/>
            <a:ext cx="28682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Random Forest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238506" y="6622137"/>
            <a:ext cx="28644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0.81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527488" y="6622137"/>
            <a:ext cx="28644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0.80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0816471" y="6622137"/>
            <a:ext cx="28682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0.80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29615" y="7330321"/>
            <a:ext cx="13171170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Random Forest consistently delivered the </a:t>
            </a:r>
            <a:r>
              <a:rPr lang="en-US" sz="16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highest performance metrics</a:t>
            </a: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among the models tested.</a:t>
            </a:r>
            <a:endParaRPr lang="en-US" sz="16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0898177-B3E7-7E2D-C778-84010AA87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1845" y="370761"/>
            <a:ext cx="2796540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DISCOVERIES &amp; IMPLICATIONS</a:t>
            </a: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471845" y="716280"/>
            <a:ext cx="3390424" cy="421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Results &amp; Discussion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471845" y="1461016"/>
            <a:ext cx="6678930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1D1D1B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Key findings</a:t>
            </a:r>
            <a:r>
              <a:rPr lang="en-US" sz="10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from the dataset include: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71845" y="1797963"/>
            <a:ext cx="6678930" cy="431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Alcohol content</a:t>
            </a:r>
            <a:r>
              <a:rPr lang="en-US" sz="10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and </a:t>
            </a:r>
            <a:r>
              <a:rPr lang="en-US" sz="10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sulphates</a:t>
            </a:r>
            <a:r>
              <a:rPr lang="en-US" sz="10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are consistently among the most influential features for predicting wine quality.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71845" y="2276356"/>
            <a:ext cx="6678930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Volatile acidity</a:t>
            </a:r>
            <a:r>
              <a:rPr lang="en-US" sz="10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shows a strong inverse correlation: lower values often indicate higher quality.</a:t>
            </a:r>
            <a:endParaRPr lang="en-US" sz="10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845" y="2643545"/>
            <a:ext cx="6678930" cy="546894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87245" y="1461016"/>
            <a:ext cx="6678930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EFEFE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Model Performance:</a:t>
            </a:r>
            <a:endParaRPr lang="en-US" sz="1050" dirty="0"/>
          </a:p>
        </p:txBody>
      </p:sp>
      <p:sp>
        <p:nvSpPr>
          <p:cNvPr id="9" name="Shape 6"/>
          <p:cNvSpPr/>
          <p:nvPr/>
        </p:nvSpPr>
        <p:spPr>
          <a:xfrm>
            <a:off x="7487245" y="1895594"/>
            <a:ext cx="6270784" cy="168473"/>
          </a:xfrm>
          <a:prstGeom prst="roundRect">
            <a:avLst>
              <a:gd name="adj" fmla="val 12005"/>
            </a:avLst>
          </a:prstGeom>
          <a:solidFill>
            <a:srgbClr val="404245"/>
          </a:solidFill>
          <a:ln/>
        </p:spPr>
      </p:sp>
      <p:sp>
        <p:nvSpPr>
          <p:cNvPr id="10" name="Shape 7"/>
          <p:cNvSpPr/>
          <p:nvPr/>
        </p:nvSpPr>
        <p:spPr>
          <a:xfrm>
            <a:off x="7487245" y="1895594"/>
            <a:ext cx="5079325" cy="168473"/>
          </a:xfrm>
          <a:prstGeom prst="roundRect">
            <a:avLst>
              <a:gd name="adj" fmla="val 12005"/>
            </a:avLst>
          </a:prstGeom>
          <a:solidFill>
            <a:srgbClr val="84482D"/>
          </a:solidFill>
          <a:ln/>
        </p:spPr>
      </p:sp>
      <p:sp>
        <p:nvSpPr>
          <p:cNvPr id="11" name="Text 8"/>
          <p:cNvSpPr/>
          <p:nvPr/>
        </p:nvSpPr>
        <p:spPr>
          <a:xfrm>
            <a:off x="13859113" y="1895594"/>
            <a:ext cx="307062" cy="168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81%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7487245" y="2232541"/>
            <a:ext cx="2054900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Random Forest Accuracy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7487245" y="2578060"/>
            <a:ext cx="6678930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Highest overall predictive accuracy.</a:t>
            </a:r>
            <a:endParaRPr lang="en-US" sz="1050" dirty="0"/>
          </a:p>
        </p:txBody>
      </p:sp>
      <p:sp>
        <p:nvSpPr>
          <p:cNvPr id="14" name="Shape 11"/>
          <p:cNvSpPr/>
          <p:nvPr/>
        </p:nvSpPr>
        <p:spPr>
          <a:xfrm>
            <a:off x="7487245" y="3130629"/>
            <a:ext cx="6244590" cy="168473"/>
          </a:xfrm>
          <a:prstGeom prst="roundRect">
            <a:avLst>
              <a:gd name="adj" fmla="val 12005"/>
            </a:avLst>
          </a:prstGeom>
          <a:solidFill>
            <a:srgbClr val="404245"/>
          </a:solidFill>
          <a:ln/>
        </p:spPr>
      </p:sp>
      <p:sp>
        <p:nvSpPr>
          <p:cNvPr id="15" name="Shape 12"/>
          <p:cNvSpPr/>
          <p:nvPr/>
        </p:nvSpPr>
        <p:spPr>
          <a:xfrm>
            <a:off x="7487245" y="3130629"/>
            <a:ext cx="4745831" cy="168473"/>
          </a:xfrm>
          <a:prstGeom prst="roundRect">
            <a:avLst>
              <a:gd name="adj" fmla="val 12005"/>
            </a:avLst>
          </a:prstGeom>
          <a:solidFill>
            <a:srgbClr val="84482D"/>
          </a:solidFill>
          <a:ln/>
        </p:spPr>
      </p:sp>
      <p:sp>
        <p:nvSpPr>
          <p:cNvPr id="16" name="Text 13"/>
          <p:cNvSpPr/>
          <p:nvPr/>
        </p:nvSpPr>
        <p:spPr>
          <a:xfrm>
            <a:off x="13832919" y="3130629"/>
            <a:ext cx="333256" cy="168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76%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7487245" y="3467576"/>
            <a:ext cx="1685330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Decision Tree</a:t>
            </a: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7487245" y="3813096"/>
            <a:ext cx="6678930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Strong performance, good interpretability.</a:t>
            </a:r>
            <a:endParaRPr lang="en-US" sz="1050" dirty="0"/>
          </a:p>
        </p:txBody>
      </p:sp>
      <p:sp>
        <p:nvSpPr>
          <p:cNvPr id="19" name="Shape 16"/>
          <p:cNvSpPr/>
          <p:nvPr/>
        </p:nvSpPr>
        <p:spPr>
          <a:xfrm>
            <a:off x="7487245" y="4365665"/>
            <a:ext cx="6250662" cy="168473"/>
          </a:xfrm>
          <a:prstGeom prst="roundRect">
            <a:avLst>
              <a:gd name="adj" fmla="val 12005"/>
            </a:avLst>
          </a:prstGeom>
          <a:solidFill>
            <a:srgbClr val="404245"/>
          </a:solidFill>
          <a:ln/>
        </p:spPr>
      </p:sp>
      <p:sp>
        <p:nvSpPr>
          <p:cNvPr id="20" name="Shape 17"/>
          <p:cNvSpPr/>
          <p:nvPr/>
        </p:nvSpPr>
        <p:spPr>
          <a:xfrm>
            <a:off x="7487245" y="4365665"/>
            <a:ext cx="4500443" cy="168473"/>
          </a:xfrm>
          <a:prstGeom prst="roundRect">
            <a:avLst>
              <a:gd name="adj" fmla="val 12005"/>
            </a:avLst>
          </a:prstGeom>
          <a:solidFill>
            <a:srgbClr val="84482D"/>
          </a:solidFill>
          <a:ln/>
        </p:spPr>
      </p:sp>
      <p:sp>
        <p:nvSpPr>
          <p:cNvPr id="21" name="Text 18"/>
          <p:cNvSpPr/>
          <p:nvPr/>
        </p:nvSpPr>
        <p:spPr>
          <a:xfrm>
            <a:off x="13838992" y="4365665"/>
            <a:ext cx="327184" cy="168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72%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7487245" y="4702612"/>
            <a:ext cx="1685330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Logistic Regression</a:t>
            </a:r>
            <a:endParaRPr lang="en-US" sz="1300" dirty="0"/>
          </a:p>
        </p:txBody>
      </p:sp>
      <p:sp>
        <p:nvSpPr>
          <p:cNvPr id="23" name="Text 20"/>
          <p:cNvSpPr/>
          <p:nvPr/>
        </p:nvSpPr>
        <p:spPr>
          <a:xfrm>
            <a:off x="7487245" y="5048131"/>
            <a:ext cx="6678930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Baseline performance for comparison.</a:t>
            </a:r>
            <a:endParaRPr lang="en-US" sz="1050" dirty="0"/>
          </a:p>
        </p:txBody>
      </p:sp>
      <p:sp>
        <p:nvSpPr>
          <p:cNvPr id="24" name="Text 21"/>
          <p:cNvSpPr/>
          <p:nvPr/>
        </p:nvSpPr>
        <p:spPr>
          <a:xfrm>
            <a:off x="7487245" y="5415320"/>
            <a:ext cx="6678930" cy="431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chosen ML models effectively classify wine quality, with Random Forest demonstrating superior predictive power.</a:t>
            </a:r>
            <a:endParaRPr lang="en-US" sz="105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E8E67DE-5218-BA1E-5E25-BB07CBFF92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1872" y="7769537"/>
            <a:ext cx="1914792" cy="3429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718</Words>
  <Application>Microsoft Office PowerPoint</Application>
  <PresentationFormat>Custom</PresentationFormat>
  <Paragraphs>136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Manrope</vt:lpstr>
      <vt:lpstr>Prata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Vansh Agrawal</cp:lastModifiedBy>
  <cp:revision>3</cp:revision>
  <dcterms:created xsi:type="dcterms:W3CDTF">2025-09-03T16:12:06Z</dcterms:created>
  <dcterms:modified xsi:type="dcterms:W3CDTF">2025-09-03T16:20:15Z</dcterms:modified>
</cp:coreProperties>
</file>